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56" r:id="rId4"/>
    <p:sldId id="292" r:id="rId5"/>
    <p:sldId id="322" r:id="rId6"/>
    <p:sldId id="321" r:id="rId7"/>
    <p:sldId id="32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9"/>
  </p:normalViewPr>
  <p:slideViewPr>
    <p:cSldViewPr snapToGrid="0">
      <p:cViewPr>
        <p:scale>
          <a:sx n="100" d="100"/>
          <a:sy n="100" d="100"/>
        </p:scale>
        <p:origin x="10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1FE08-BA8A-44CA-B401-A22F264E307D}" type="datetimeFigureOut"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FC301-89C4-4F94-A857-44E43D9F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7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F74DD-2C7D-D649-BBEF-6943BF015E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3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FT: I give a second attempt at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FC301-89C4-4F94-A857-44E43D9F37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10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C023-82C6-15C4-0F68-15AD286BD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19F2B-D47C-F481-1793-43B43D194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E77C6-B5CC-E69F-DC8B-1CB13623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33328-E85C-45C9-655A-5B6931BC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4E325-B445-2C25-6F72-A7C80EDA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81DD-138E-0994-C26F-48A4EE77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436C8-FB8E-6C68-318C-655FD6FA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D1808-FD9D-6F33-3121-AC112852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4644-B333-623D-07EF-246EE432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0301E-5224-66D7-E4BB-69864FB7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3AABB-6C45-D001-A9E6-8CE638507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A5337-198A-13D5-10BB-276B82240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9DCB-2EAB-04EC-F9C6-E3CF920B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E27F0-8BC1-BA41-5825-D43A71FA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808B-F8C1-131E-CCB4-99B5F694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0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F502-98BD-9665-D9ED-66040F74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4E1FD-3FC8-7338-22DC-5A663313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75CA-ED01-7154-C84D-85A2C1B0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374D-A95E-ED6F-D06D-B261FF54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7689-65D2-1C89-E2CA-23CEC59A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B872-4C17-7482-0230-FF8772F4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B831D-6F61-2504-24A8-C5F07ADA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C16A-7288-DFC8-916B-768451EC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4471-8609-4901-EB9C-37FBC446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6356-3F66-9231-ACC8-3BDE9679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2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1F49-248A-6CFA-564E-17B4CAB0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5FE0-A4A6-3176-9D4C-EA8927C7F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DAA35-3215-ED88-DD85-973E191FC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2E7DD-A5A7-E59D-20A9-4BDE4FDC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7A2AA-4E39-7C55-3604-6ABBECD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515E4-53AB-00DE-609B-BE48BF6C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8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BA44-FE3A-02F8-1867-81F20C58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DAD7-BF90-0320-A818-84FFC01D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57BBE-4407-EDAB-B5EA-22ACEED0F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02BD2-5EC6-230E-77A7-4B9B29448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9097F-1607-B222-E0FF-062077DF0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B70AC-414C-F83E-A486-4D9FD76E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0479D-470F-163D-111A-DD0C4B65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B3148-9799-718E-36AD-16ED60E0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C50A-67FB-C873-CDFA-217A76E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B7C2-DB3A-E468-158C-5ED4C75B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D0420-7FB8-21D0-FA1D-8FEEDC1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5B0D0-69C8-89BA-2E57-240CF1C5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3D5B1-7F55-505F-B3A6-42078EE0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F6995-E1D4-89D7-F89D-D9B15BE6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18CCC-4135-2D3A-A9C7-AA1227BE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7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DFFD-20D3-4B63-06FB-44888648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B020-659E-0D07-E3F3-95373598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D8BB5-C84F-8A96-6292-9812E4C7D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86424-A8E2-74A4-9ABA-A193215F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2E2D-E196-85DF-25F7-97E3D24C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140B-5877-D3C3-8447-39AE1E7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7CEF-803B-2738-0A7F-07D4A690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2915B-DE35-E698-9B25-C8985DFED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DF4A8-6ABA-813E-1906-32FDD952D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021A6-91ED-D9AB-87D5-0B9A21B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21B7-4FB6-B4D0-CAC8-12680ED5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06769-5960-C762-E949-C0B7ABC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6FCEB-7820-84C7-AF21-4E3D6673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C00BC-78DD-8BB0-A529-49018471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516C-4DF1-FA3C-08C9-73E924A56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EC7030-D2ED-8746-A0AD-BD74FDE25A3D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36B1C-4127-D4AA-DC76-729DCE1F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67E34-469A-5847-C69A-10E54A852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828C0-5328-634E-95BC-2311C2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ube with orange balls&#10;&#10;AI-generated content may be incorrect.">
            <a:extLst>
              <a:ext uri="{FF2B5EF4-FFF2-40B4-BE49-F238E27FC236}">
                <a16:creationId xmlns:a16="http://schemas.microsoft.com/office/drawing/2014/main" id="{6E074646-142B-9D2D-BA35-0107C926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54" y="1185305"/>
            <a:ext cx="1997683" cy="1717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029D9-0680-5F35-2C05-57EB7FC29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61" t="4102"/>
          <a:stretch/>
        </p:blipFill>
        <p:spPr>
          <a:xfrm>
            <a:off x="7809135" y="1267118"/>
            <a:ext cx="1930785" cy="1546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6A7DD-A3DA-80BF-F81F-BE137FC540C8}"/>
              </a:ext>
            </a:extLst>
          </p:cNvPr>
          <p:cNvSpPr txBox="1"/>
          <p:nvPr/>
        </p:nvSpPr>
        <p:spPr>
          <a:xfrm>
            <a:off x="7734994" y="81597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  <a:cs typeface="Biome" panose="020B0503030204020804" pitchFamily="34" charset="0"/>
              </a:rPr>
              <a:t>Liquid crystals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10AC1-4420-2AC1-6D82-C1583F876C28}"/>
              </a:ext>
            </a:extLst>
          </p:cNvPr>
          <p:cNvSpPr txBox="1"/>
          <p:nvPr/>
        </p:nvSpPr>
        <p:spPr>
          <a:xfrm>
            <a:off x="3878365" y="369159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  <a:cs typeface="Biome" panose="020B0503030204020804" pitchFamily="34" charset="0"/>
              </a:rPr>
              <a:t>Glasses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2D5F4-A5D6-0D99-D6F9-B3476B51F507}"/>
              </a:ext>
            </a:extLst>
          </p:cNvPr>
          <p:cNvSpPr txBox="1"/>
          <p:nvPr/>
        </p:nvSpPr>
        <p:spPr>
          <a:xfrm>
            <a:off x="234405" y="36915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 panose="020B0502020104020203" pitchFamily="34" charset="77"/>
                <a:cs typeface="Biome" panose="020B0503030204020804" pitchFamily="34" charset="0"/>
              </a:rPr>
              <a:t>Gels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4F0BC-66E1-6BA0-DBFD-778720159465}"/>
              </a:ext>
            </a:extLst>
          </p:cNvPr>
          <p:cNvSpPr txBox="1"/>
          <p:nvPr/>
        </p:nvSpPr>
        <p:spPr>
          <a:xfrm>
            <a:off x="3760204" y="81597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  <a:cs typeface="Biome" panose="020B0503030204020804" pitchFamily="34" charset="0"/>
              </a:rPr>
              <a:t>Polymers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B058D-0C67-0A95-6BDA-57B9E9E35E10}"/>
              </a:ext>
            </a:extLst>
          </p:cNvPr>
          <p:cNvSpPr txBox="1"/>
          <p:nvPr/>
        </p:nvSpPr>
        <p:spPr>
          <a:xfrm>
            <a:off x="7734994" y="3691599"/>
            <a:ext cx="14478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Gill Sans MT"/>
                <a:cs typeface="Biome"/>
              </a:rPr>
              <a:t>Living tissues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7762-5CD6-6210-DAD8-5EE9A56A09A2}"/>
              </a:ext>
            </a:extLst>
          </p:cNvPr>
          <p:cNvSpPr txBox="1"/>
          <p:nvPr/>
        </p:nvSpPr>
        <p:spPr>
          <a:xfrm>
            <a:off x="159345" y="815973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  <a:cs typeface="Biome" panose="020B0503030204020804" pitchFamily="34" charset="0"/>
              </a:rPr>
              <a:t>Complex fluids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9A39C-1D18-1565-A77C-FDC63FF79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421" r="33342" b="645"/>
          <a:stretch/>
        </p:blipFill>
        <p:spPr>
          <a:xfrm>
            <a:off x="231977" y="1263763"/>
            <a:ext cx="1610461" cy="1555197"/>
          </a:xfrm>
          <a:prstGeom prst="rect">
            <a:avLst/>
          </a:prstGeom>
        </p:spPr>
      </p:pic>
      <p:pic>
        <p:nvPicPr>
          <p:cNvPr id="16" name="Picture 15" descr="A close up of a blue and white swirl&#10;&#10;AI-generated content may be incorrect.">
            <a:extLst>
              <a:ext uri="{FF2B5EF4-FFF2-40B4-BE49-F238E27FC236}">
                <a16:creationId xmlns:a16="http://schemas.microsoft.com/office/drawing/2014/main" id="{1CEAEA93-12BE-B5F4-085B-C7B42761C4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717688" y="4096869"/>
            <a:ext cx="2024709" cy="2024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A13CDB-7DA1-0C1B-3C3F-D80E65E060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67" r="333" b="988"/>
          <a:stretch/>
        </p:blipFill>
        <p:spPr>
          <a:xfrm>
            <a:off x="9793335" y="4025773"/>
            <a:ext cx="2155129" cy="2160574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E0B360-2DB7-BDEC-8EE8-7C7ECD2F512B}"/>
              </a:ext>
            </a:extLst>
          </p:cNvPr>
          <p:cNvSpPr txBox="1"/>
          <p:nvPr/>
        </p:nvSpPr>
        <p:spPr>
          <a:xfrm>
            <a:off x="7630166" y="6232419"/>
            <a:ext cx="380689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latin typeface="Gill Sans MT"/>
              </a:rPr>
              <a:t>Spiral corneal striping (mouse) and its study with </a:t>
            </a:r>
            <a:r>
              <a:rPr lang="en-US" sz="1400" b="1">
                <a:latin typeface="Gill Sans MT"/>
              </a:rPr>
              <a:t>active matter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8C2E-6250-F866-5971-911829AB6CEE}"/>
              </a:ext>
            </a:extLst>
          </p:cNvPr>
          <p:cNvSpPr txBox="1"/>
          <p:nvPr/>
        </p:nvSpPr>
        <p:spPr>
          <a:xfrm>
            <a:off x="234405" y="3054523"/>
            <a:ext cx="3323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Gill Sans MT"/>
              </a:rPr>
              <a:t>Instability in a fluid of nanoparticles and models of complex mixtures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1F298-AD32-6188-E1F0-9E1D6351AC9B}"/>
              </a:ext>
            </a:extLst>
          </p:cNvPr>
          <p:cNvSpPr txBox="1"/>
          <p:nvPr/>
        </p:nvSpPr>
        <p:spPr>
          <a:xfrm>
            <a:off x="7717688" y="2951946"/>
            <a:ext cx="40671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latin typeface="Gill Sans MT"/>
              </a:rPr>
              <a:t>Nematic liquid crystals</a:t>
            </a:r>
            <a:r>
              <a:rPr lang="en-US" sz="1400">
                <a:latin typeface="Gill Sans MT"/>
              </a:rPr>
              <a:t> and continuum modelling of the nematic </a:t>
            </a:r>
            <a:r>
              <a:rPr lang="en-US" sz="1400" b="1">
                <a:latin typeface="Gill Sans MT"/>
              </a:rPr>
              <a:t>order parameter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C0480-3763-556E-467F-7B68EC129872}"/>
              </a:ext>
            </a:extLst>
          </p:cNvPr>
          <p:cNvSpPr txBox="1"/>
          <p:nvPr/>
        </p:nvSpPr>
        <p:spPr>
          <a:xfrm>
            <a:off x="3868339" y="6232419"/>
            <a:ext cx="32248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latin typeface="Gill Sans MT"/>
              </a:rPr>
              <a:t>Confocal image of a </a:t>
            </a:r>
            <a:r>
              <a:rPr lang="en-US" sz="1400" b="1">
                <a:latin typeface="Gill Sans MT"/>
              </a:rPr>
              <a:t>colloidal glass </a:t>
            </a:r>
            <a:r>
              <a:rPr lang="en-US" sz="1400">
                <a:latin typeface="Gill Sans MT"/>
              </a:rPr>
              <a:t>and emerging dynamical heterogeneities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3DC40C-DE96-AF06-E73F-AE13D3B40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669" y="1267119"/>
            <a:ext cx="1615413" cy="1554564"/>
          </a:xfrm>
          <a:prstGeom prst="rect">
            <a:avLst/>
          </a:prstGeom>
        </p:spPr>
      </p:pic>
      <p:pic>
        <p:nvPicPr>
          <p:cNvPr id="28" name="Picture 27" descr="A close-up of a white surface with colorful balls&#10;&#10;AI-generated content may be incorrect.">
            <a:extLst>
              <a:ext uri="{FF2B5EF4-FFF2-40B4-BE49-F238E27FC236}">
                <a16:creationId xmlns:a16="http://schemas.microsoft.com/office/drawing/2014/main" id="{7D0A82B5-EF40-2F34-0EB6-4DF07E03B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939" r="41698"/>
          <a:stretch/>
        </p:blipFill>
        <p:spPr>
          <a:xfrm>
            <a:off x="1929933" y="4069756"/>
            <a:ext cx="1733276" cy="2024710"/>
          </a:xfrm>
          <a:prstGeom prst="rect">
            <a:avLst/>
          </a:prstGeom>
        </p:spPr>
      </p:pic>
      <p:pic>
        <p:nvPicPr>
          <p:cNvPr id="30" name="Picture 29" descr="A red circle pattern&#10;&#10;AI-generated content may be incorrect.">
            <a:extLst>
              <a:ext uri="{FF2B5EF4-FFF2-40B4-BE49-F238E27FC236}">
                <a16:creationId xmlns:a16="http://schemas.microsoft.com/office/drawing/2014/main" id="{A6B5FC4E-97DB-E3A8-FC4B-CE037BDE20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8876"/>
          <a:stretch/>
        </p:blipFill>
        <p:spPr>
          <a:xfrm>
            <a:off x="231976" y="4069756"/>
            <a:ext cx="1642527" cy="20247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A7DD674-FD5F-268B-42D2-DB7AE9890120}"/>
              </a:ext>
            </a:extLst>
          </p:cNvPr>
          <p:cNvSpPr txBox="1"/>
          <p:nvPr/>
        </p:nvSpPr>
        <p:spPr>
          <a:xfrm>
            <a:off x="3780879" y="3051717"/>
            <a:ext cx="362472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latin typeface="Gill Sans MT"/>
              </a:rPr>
              <a:t>Actin polymer network </a:t>
            </a:r>
            <a:r>
              <a:rPr lang="en-US" sz="1400">
                <a:latin typeface="Gill Sans MT"/>
              </a:rPr>
              <a:t>(bone) and </a:t>
            </a:r>
            <a:r>
              <a:rPr lang="en-US" sz="1400" b="1">
                <a:latin typeface="Gill Sans MT"/>
              </a:rPr>
              <a:t>molecular dynamics</a:t>
            </a:r>
            <a:r>
              <a:rPr lang="en-US" sz="1400">
                <a:latin typeface="Gill Sans MT"/>
              </a:rPr>
              <a:t> polymer simulation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995D-FB6E-8D64-1B3D-13130439EDDB}"/>
              </a:ext>
            </a:extLst>
          </p:cNvPr>
          <p:cNvSpPr txBox="1"/>
          <p:nvPr/>
        </p:nvSpPr>
        <p:spPr>
          <a:xfrm>
            <a:off x="148394" y="6232419"/>
            <a:ext cx="33755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latin typeface="Gill Sans MT"/>
              </a:rPr>
              <a:t>Emulsion ge</a:t>
            </a:r>
            <a:r>
              <a:rPr lang="en-US" sz="1400">
                <a:latin typeface="Gill Sans MT"/>
              </a:rPr>
              <a:t>l at the confocal and force chains in its </a:t>
            </a:r>
            <a:r>
              <a:rPr lang="en-US" sz="1400" b="1">
                <a:latin typeface="Gill Sans MT"/>
              </a:rPr>
              <a:t>coarse-grained </a:t>
            </a:r>
            <a:r>
              <a:rPr lang="en-US" sz="1400">
                <a:latin typeface="Gill Sans MT"/>
              </a:rPr>
              <a:t>model</a:t>
            </a:r>
          </a:p>
        </p:txBody>
      </p:sp>
      <p:pic>
        <p:nvPicPr>
          <p:cNvPr id="2" name="Picture 1" descr="A blurry image of a colorful background&#10;&#10;AI-generated content may be incorrect.">
            <a:extLst>
              <a:ext uri="{FF2B5EF4-FFF2-40B4-BE49-F238E27FC236}">
                <a16:creationId xmlns:a16="http://schemas.microsoft.com/office/drawing/2014/main" id="{691D5F73-D573-0A68-5652-ACFDF7224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8621" y="1269492"/>
            <a:ext cx="1720946" cy="1546838"/>
          </a:xfrm>
          <a:prstGeom prst="rect">
            <a:avLst/>
          </a:prstGeom>
        </p:spPr>
      </p:pic>
      <p:pic>
        <p:nvPicPr>
          <p:cNvPr id="3" name="Picture 2" descr="A close up of a dna&#10;&#10;AI-generated content may be incorrect.">
            <a:extLst>
              <a:ext uri="{FF2B5EF4-FFF2-40B4-BE49-F238E27FC236}">
                <a16:creationId xmlns:a16="http://schemas.microsoft.com/office/drawing/2014/main" id="{25C160F7-8CBF-3912-5589-E784555AAA7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27" r="2717" b="482"/>
          <a:stretch/>
        </p:blipFill>
        <p:spPr>
          <a:xfrm>
            <a:off x="5510262" y="1264020"/>
            <a:ext cx="1815549" cy="15509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26D6F-AEE0-D85D-0365-316B284B50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1521" y="4067881"/>
            <a:ext cx="1729539" cy="2025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F61095-CEB5-DDC8-35B3-FA708FB7F7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3000" contrast="21000"/>
                    </a14:imgEffect>
                  </a14:imgLayer>
                </a14:imgProps>
              </a:ext>
            </a:extLst>
          </a:blip>
          <a:srcRect l="10923" t="4250" r="18662" b="4781"/>
          <a:stretch/>
        </p:blipFill>
        <p:spPr>
          <a:xfrm>
            <a:off x="5750488" y="4075437"/>
            <a:ext cx="1567236" cy="2024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BE3027-18D7-7BBA-4AD4-64793178971C}"/>
              </a:ext>
            </a:extLst>
          </p:cNvPr>
          <p:cNvSpPr txBox="1"/>
          <p:nvPr/>
        </p:nvSpPr>
        <p:spPr>
          <a:xfrm>
            <a:off x="198513" y="114601"/>
            <a:ext cx="11709273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spc="1000">
                <a:solidFill>
                  <a:schemeClr val="bg1"/>
                </a:solidFill>
                <a:latin typeface="Gill Sans MT"/>
              </a:rPr>
              <a:t>COMPLEX DISORDERED MATTER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1455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9E407D-0419-3C8A-7948-C5B38371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42" y="1127929"/>
            <a:ext cx="7772400" cy="460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306E1-691F-C905-8FE5-AEA85046D072}"/>
              </a:ext>
            </a:extLst>
          </p:cNvPr>
          <p:cNvSpPr txBox="1"/>
          <p:nvPr/>
        </p:nvSpPr>
        <p:spPr>
          <a:xfrm>
            <a:off x="6816213" y="632777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Credit: Mark Thompson / The New Yorker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3B290-A9E9-FD0E-5180-3E3DEE9C210C}"/>
              </a:ext>
            </a:extLst>
          </p:cNvPr>
          <p:cNvSpPr txBox="1"/>
          <p:nvPr/>
        </p:nvSpPr>
        <p:spPr>
          <a:xfrm>
            <a:off x="4920216" y="5730071"/>
            <a:ext cx="201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idot" panose="02000503000000020003" pitchFamily="2" charset="-79"/>
                <a:cs typeface="Didot" panose="02000503000000020003" pitchFamily="2" charset="-79"/>
              </a:rPr>
              <a:t>“I blame entropy.”</a:t>
            </a:r>
          </a:p>
        </p:txBody>
      </p:sp>
    </p:spTree>
    <p:extLst>
      <p:ext uri="{BB962C8B-B14F-4D97-AF65-F5344CB8AC3E}">
        <p14:creationId xmlns:p14="http://schemas.microsoft.com/office/powerpoint/2010/main" val="36089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orful circle with a circle in the middle&#10;&#10;AI-generated content may be incorrect.">
            <a:extLst>
              <a:ext uri="{FF2B5EF4-FFF2-40B4-BE49-F238E27FC236}">
                <a16:creationId xmlns:a16="http://schemas.microsoft.com/office/drawing/2014/main" id="{B634EC90-FC28-CBAD-737A-76FF89502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93" t="8015" r="30950" b="10649"/>
          <a:stretch/>
        </p:blipFill>
        <p:spPr>
          <a:xfrm>
            <a:off x="650950" y="1607158"/>
            <a:ext cx="2211572" cy="35637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5E54C0-4BC3-FE82-2403-49136344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39" y="-137343"/>
            <a:ext cx="10515600" cy="1325563"/>
          </a:xfrm>
        </p:spPr>
        <p:txBody>
          <a:bodyPr/>
          <a:lstStyle/>
          <a:p>
            <a:r>
              <a:rPr lang="en-US">
                <a:latin typeface="Gill Sans MT"/>
              </a:rPr>
              <a:t>Unifying concepts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20FD0-CC22-ED11-C6F5-1500439B9805}"/>
              </a:ext>
            </a:extLst>
          </p:cNvPr>
          <p:cNvSpPr txBox="1"/>
          <p:nvPr/>
        </p:nvSpPr>
        <p:spPr>
          <a:xfrm>
            <a:off x="691239" y="881616"/>
            <a:ext cx="1068891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pc="1000">
                <a:solidFill>
                  <a:schemeClr val="bg1"/>
                </a:solidFill>
              </a:rPr>
              <a:t>ENTROPY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A1CC2-D9BB-4BBC-468B-BACCD257B014}"/>
              </a:ext>
            </a:extLst>
          </p:cNvPr>
          <p:cNvSpPr txBox="1"/>
          <p:nvPr/>
        </p:nvSpPr>
        <p:spPr>
          <a:xfrm>
            <a:off x="442729" y="1462785"/>
            <a:ext cx="26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ill Sans MT"/>
              </a:rPr>
              <a:t>Stochastic 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B0394-0917-EC2D-51F0-F46AB3C0DF37}"/>
              </a:ext>
            </a:extLst>
          </p:cNvPr>
          <p:cNvSpPr txBox="1"/>
          <p:nvPr/>
        </p:nvSpPr>
        <p:spPr>
          <a:xfrm>
            <a:off x="3070743" y="1462785"/>
            <a:ext cx="26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ill Sans MT"/>
              </a:rPr>
              <a:t>Phase Transitions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FE300-B71C-B159-ED4F-16B1BB64CA90}"/>
              </a:ext>
            </a:extLst>
          </p:cNvPr>
          <p:cNvSpPr txBox="1"/>
          <p:nvPr/>
        </p:nvSpPr>
        <p:spPr>
          <a:xfrm>
            <a:off x="5765817" y="1462785"/>
            <a:ext cx="26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ill Sans MT"/>
              </a:rPr>
              <a:t>Disorder &amp; Frustration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41061-301C-9CDD-91E0-FFF446DB04A3}"/>
              </a:ext>
            </a:extLst>
          </p:cNvPr>
          <p:cNvSpPr txBox="1"/>
          <p:nvPr/>
        </p:nvSpPr>
        <p:spPr>
          <a:xfrm>
            <a:off x="8827335" y="1462785"/>
            <a:ext cx="26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ill Sans MT"/>
              </a:rPr>
              <a:t>Critical Phenomena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E7584-F9F4-33F1-90A4-534D0BA2CB92}"/>
              </a:ext>
            </a:extLst>
          </p:cNvPr>
          <p:cNvSpPr txBox="1"/>
          <p:nvPr/>
        </p:nvSpPr>
        <p:spPr>
          <a:xfrm>
            <a:off x="442729" y="5108685"/>
            <a:ext cx="26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Gill Sans MT"/>
              </a:rPr>
              <a:t>Random walks</a:t>
            </a:r>
            <a:br>
              <a:rPr lang="en-US" i="1">
                <a:latin typeface="Gill Sans MT"/>
              </a:rPr>
            </a:br>
            <a:r>
              <a:rPr lang="en-US" i="1">
                <a:latin typeface="Gill Sans MT"/>
              </a:rPr>
              <a:t>Langevin equation</a:t>
            </a:r>
            <a:br>
              <a:rPr lang="en-US" i="1">
                <a:latin typeface="Gill Sans MT"/>
              </a:rPr>
            </a:br>
            <a:r>
              <a:rPr lang="en-US" i="1">
                <a:latin typeface="Gill Sans MT"/>
              </a:rPr>
              <a:t>Stochastic calculus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88B20-41E5-520B-BC73-A7D64C166413}"/>
              </a:ext>
            </a:extLst>
          </p:cNvPr>
          <p:cNvSpPr txBox="1"/>
          <p:nvPr/>
        </p:nvSpPr>
        <p:spPr>
          <a:xfrm>
            <a:off x="3070743" y="5108685"/>
            <a:ext cx="26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Gill Sans MT"/>
              </a:rPr>
              <a:t>Landau theory</a:t>
            </a:r>
          </a:p>
          <a:p>
            <a:pPr algn="ctr"/>
            <a:r>
              <a:rPr lang="en-US" i="1">
                <a:latin typeface="Gill Sans MT"/>
              </a:rPr>
              <a:t>Metastability</a:t>
            </a:r>
            <a:br>
              <a:rPr lang="en-US" i="1">
                <a:latin typeface="Gill Sans MT"/>
              </a:rPr>
            </a:br>
            <a:r>
              <a:rPr lang="en-US" i="1">
                <a:latin typeface="Gill Sans MT"/>
              </a:rPr>
              <a:t>Scattering techniques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DFC742-62F7-5547-F079-08926B5E0342}"/>
              </a:ext>
            </a:extLst>
          </p:cNvPr>
          <p:cNvSpPr txBox="1"/>
          <p:nvPr/>
        </p:nvSpPr>
        <p:spPr>
          <a:xfrm>
            <a:off x="5765817" y="5108685"/>
            <a:ext cx="26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Gill Sans MT"/>
              </a:rPr>
              <a:t>Energy landscapes</a:t>
            </a:r>
          </a:p>
          <a:p>
            <a:pPr algn="ctr"/>
            <a:r>
              <a:rPr lang="en-US" i="1">
                <a:latin typeface="Gill Sans MT"/>
              </a:rPr>
              <a:t>Configurational entropy</a:t>
            </a:r>
          </a:p>
          <a:p>
            <a:pPr algn="ctr"/>
            <a:r>
              <a:rPr lang="en-GB" i="1">
                <a:latin typeface="Gill Sans MT"/>
              </a:rPr>
              <a:t>Calorimetry</a:t>
            </a:r>
            <a:endParaRPr lang="en-US" i="1">
              <a:latin typeface="Gill Sans M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A9DA1-87EE-7568-459F-B3982B964435}"/>
              </a:ext>
            </a:extLst>
          </p:cNvPr>
          <p:cNvSpPr txBox="1"/>
          <p:nvPr/>
        </p:nvSpPr>
        <p:spPr>
          <a:xfrm>
            <a:off x="8393831" y="5082244"/>
            <a:ext cx="337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Gill Sans MT"/>
              </a:rPr>
              <a:t>Scaling</a:t>
            </a:r>
          </a:p>
          <a:p>
            <a:pPr algn="ctr"/>
            <a:r>
              <a:rPr lang="en-US" i="1" err="1">
                <a:latin typeface="Gill Sans MT"/>
              </a:rPr>
              <a:t>Renormalisation</a:t>
            </a:r>
            <a:r>
              <a:rPr lang="en-US" i="1">
                <a:latin typeface="Gill Sans MT"/>
              </a:rPr>
              <a:t> group</a:t>
            </a:r>
            <a:br>
              <a:rPr lang="en-US" i="1">
                <a:latin typeface="Gill Sans MT"/>
              </a:rPr>
            </a:br>
            <a:r>
              <a:rPr lang="en-US" i="1" u="sng">
                <a:latin typeface="Gill Sans MT"/>
              </a:rPr>
              <a:t>Universality</a:t>
            </a:r>
          </a:p>
          <a:p>
            <a:pPr algn="ctr"/>
            <a:endParaRPr lang="en-US" i="1">
              <a:latin typeface="Gill Sans MT"/>
            </a:endParaRPr>
          </a:p>
        </p:txBody>
      </p:sp>
      <p:pic>
        <p:nvPicPr>
          <p:cNvPr id="28" name="animhb">
            <a:hlinkClick r:id="" action="ppaction://media"/>
            <a:extLst>
              <a:ext uri="{FF2B5EF4-FFF2-40B4-BE49-F238E27FC236}">
                <a16:creationId xmlns:a16="http://schemas.microsoft.com/office/drawing/2014/main" id="{01F7F1D4-70AA-7BFD-8D7E-86E7CBA55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 out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0786" y="2351552"/>
            <a:ext cx="2426767" cy="2426767"/>
          </a:xfrm>
          <a:prstGeom prst="rect">
            <a:avLst/>
          </a:prstGeom>
        </p:spPr>
      </p:pic>
      <p:pic>
        <p:nvPicPr>
          <p:cNvPr id="38" name="Picture 37" descr="A diagram of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C0C2F8B5-122B-2B8B-5C5C-FE15069B2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65" y="2011081"/>
            <a:ext cx="3149389" cy="28193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9D8192-1B15-F1FD-93D7-2EA5B057E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108" y="2083934"/>
            <a:ext cx="2597045" cy="269159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CF190FC-97D8-564A-EF62-45F6A0EF2B1C}"/>
              </a:ext>
            </a:extLst>
          </p:cNvPr>
          <p:cNvSpPr txBox="1"/>
          <p:nvPr/>
        </p:nvSpPr>
        <p:spPr>
          <a:xfrm>
            <a:off x="650950" y="6055820"/>
            <a:ext cx="10804399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pc="1000">
                <a:solidFill>
                  <a:schemeClr val="bg1"/>
                </a:solidFill>
                <a:latin typeface="Gill Sans MT"/>
              </a:rPr>
              <a:t>EQ AND NONEQ STAT MECH</a:t>
            </a:r>
          </a:p>
        </p:txBody>
      </p:sp>
    </p:spTree>
    <p:extLst>
      <p:ext uri="{BB962C8B-B14F-4D97-AF65-F5344CB8AC3E}">
        <p14:creationId xmlns:p14="http://schemas.microsoft.com/office/powerpoint/2010/main" val="340813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0A7CB-D301-53E9-CC42-9AF52560758A}"/>
              </a:ext>
            </a:extLst>
          </p:cNvPr>
          <p:cNvSpPr txBox="1"/>
          <p:nvPr/>
        </p:nvSpPr>
        <p:spPr>
          <a:xfrm>
            <a:off x="3136605" y="98883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</a:rPr>
              <a:t>Magnet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4FAE8-D6E4-EF46-FCEB-E94EE48EF8DB}"/>
              </a:ext>
            </a:extLst>
          </p:cNvPr>
          <p:cNvSpPr txBox="1"/>
          <p:nvPr/>
        </p:nvSpPr>
        <p:spPr>
          <a:xfrm>
            <a:off x="8158716" y="98883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MT"/>
              </a:rPr>
              <a:t>Fluid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9B1C12-C97D-9DD9-D08F-BF9E40A4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5"/>
          </a:xfrm>
        </p:spPr>
        <p:txBody>
          <a:bodyPr>
            <a:normAutofit fontScale="90000"/>
          </a:bodyPr>
          <a:lstStyle/>
          <a:p>
            <a:r>
              <a:rPr lang="en-GB">
                <a:latin typeface="Gill Sans MT"/>
              </a:rPr>
              <a:t>A closer look at </a:t>
            </a:r>
            <a:r>
              <a:rPr lang="en-US" b="1" i="1">
                <a:latin typeface="Gill Sans MT"/>
              </a:rPr>
              <a:t>universality</a:t>
            </a:r>
          </a:p>
        </p:txBody>
      </p:sp>
      <p:pic>
        <p:nvPicPr>
          <p:cNvPr id="6" name="stitched_2048">
            <a:hlinkClick r:id="" action="ppaction://media"/>
            <a:extLst>
              <a:ext uri="{FF2B5EF4-FFF2-40B4-BE49-F238E27FC236}">
                <a16:creationId xmlns:a16="http://schemas.microsoft.com/office/drawing/2014/main" id="{95E9A376-6475-40EB-CA90-2AC79B95D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092200"/>
            <a:ext cx="975360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791" y="106743"/>
            <a:ext cx="10515600" cy="1082925"/>
          </a:xfrm>
        </p:spPr>
        <p:txBody>
          <a:bodyPr/>
          <a:lstStyle/>
          <a:p>
            <a:r>
              <a:rPr lang="en-GB">
                <a:latin typeface="Gill Sans MT"/>
              </a:rPr>
              <a:t>📚 Course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579" y="1426783"/>
            <a:ext cx="8891884" cy="53450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080"/>
              </a:spcBef>
            </a:pPr>
            <a:r>
              <a:rPr lang="en-GB" sz="1900">
                <a:latin typeface="Gill Sans MT"/>
              </a:rPr>
              <a:t>📌 </a:t>
            </a:r>
            <a:r>
              <a:rPr lang="en-GB" sz="1900" b="1">
                <a:latin typeface="Gill Sans MT"/>
              </a:rPr>
              <a:t>Unifying Concepts &amp; Theoretical Techniques </a:t>
            </a:r>
            <a:r>
              <a:rPr lang="en-GB" sz="1900">
                <a:latin typeface="Gill Sans MT"/>
              </a:rPr>
              <a:t>(Lecturer: Nigel Wilding)</a:t>
            </a:r>
          </a:p>
          <a:p>
            <a:r>
              <a:rPr lang="en-GB" sz="1900">
                <a:latin typeface="Gill Sans MT"/>
              </a:rPr>
              <a:t>- Statistical Mechanics &amp; the role of entropy</a:t>
            </a:r>
          </a:p>
          <a:p>
            <a:r>
              <a:rPr lang="en-GB" sz="1900">
                <a:latin typeface="Gill Sans MT"/>
              </a:rPr>
              <a:t>- Phase Transitions</a:t>
            </a:r>
          </a:p>
          <a:p>
            <a:r>
              <a:rPr lang="en-GB" sz="1900">
                <a:latin typeface="Gill Sans MT"/>
              </a:rPr>
              <a:t>- Metastability &amp; Dynamics </a:t>
            </a:r>
          </a:p>
          <a:p>
            <a:r>
              <a:rPr lang="en-GB" sz="1900">
                <a:latin typeface="Gill Sans MT"/>
              </a:rPr>
              <a:t>- Critical Phenomena</a:t>
            </a:r>
          </a:p>
          <a:p>
            <a:r>
              <a:rPr lang="en-GB" sz="1900">
                <a:latin typeface="Gill Sans MT"/>
              </a:rPr>
              <a:t>- Scaling, Universality &amp; Renormalization</a:t>
            </a:r>
            <a:endParaRPr lang="en-GB">
              <a:latin typeface="Gill Sans MT"/>
            </a:endParaRPr>
          </a:p>
          <a:p>
            <a:endParaRPr lang="en-GB" sz="1900">
              <a:latin typeface="Gill Sans MT"/>
            </a:endParaRPr>
          </a:p>
          <a:p>
            <a:pPr>
              <a:spcBef>
                <a:spcPts val="1080"/>
              </a:spcBef>
            </a:pPr>
            <a:r>
              <a:rPr lang="en-GB" sz="1900">
                <a:latin typeface="Gill Sans MT"/>
              </a:rPr>
              <a:t>🧩 </a:t>
            </a:r>
            <a:r>
              <a:rPr lang="en-GB" sz="1900" b="1">
                <a:latin typeface="Gill Sans MT"/>
              </a:rPr>
              <a:t>Complex Disordered Systems</a:t>
            </a:r>
            <a:r>
              <a:rPr lang="en-GB" sz="1900">
                <a:latin typeface="Gill Sans MT"/>
              </a:rPr>
              <a:t> (Lecturer: Francesco Turci)</a:t>
            </a:r>
          </a:p>
          <a:p>
            <a:r>
              <a:rPr lang="en-GB" sz="1900">
                <a:latin typeface="Gill Sans MT"/>
              </a:rPr>
              <a:t>- Colloids &amp; Self-Assembly</a:t>
            </a:r>
          </a:p>
          <a:p>
            <a:r>
              <a:rPr lang="en-GB" sz="1900">
                <a:latin typeface="Gill Sans MT"/>
              </a:rPr>
              <a:t>- Polymers &amp; Surfactants</a:t>
            </a:r>
          </a:p>
          <a:p>
            <a:r>
              <a:rPr lang="en-GB" sz="1900">
                <a:latin typeface="Gill Sans MT"/>
              </a:rPr>
              <a:t>- Liquid Crystals, Gels, Glasses</a:t>
            </a:r>
          </a:p>
          <a:p>
            <a:r>
              <a:rPr lang="en-GB" sz="1900">
                <a:latin typeface="Gill Sans MT"/>
              </a:rPr>
              <a:t>- Active Matter</a:t>
            </a:r>
            <a:br>
              <a:rPr lang="en-GB" sz="1900">
                <a:latin typeface="Gill Sans MT"/>
              </a:rPr>
            </a:br>
            <a:endParaRPr lang="en-GB" sz="1900">
              <a:latin typeface="Gill Sans MT"/>
            </a:endParaRPr>
          </a:p>
          <a:p>
            <a:pPr>
              <a:spcBef>
                <a:spcPts val="1080"/>
              </a:spcBef>
            </a:pPr>
            <a:r>
              <a:rPr lang="en-GB" sz="1900">
                <a:latin typeface="Gill Sans MT"/>
              </a:rPr>
              <a:t>🔬 </a:t>
            </a:r>
            <a:r>
              <a:rPr lang="en-GB" sz="1900" b="1">
                <a:latin typeface="Gill Sans MT"/>
              </a:rPr>
              <a:t>Experimental Systems &amp; Techniques</a:t>
            </a:r>
            <a:r>
              <a:rPr lang="en-GB" sz="1900">
                <a:latin typeface="Gill Sans MT"/>
              </a:rPr>
              <a:t> (Lecturer: Adrian Barnes)</a:t>
            </a:r>
          </a:p>
          <a:p>
            <a:r>
              <a:rPr lang="en-GB" sz="1900">
                <a:latin typeface="Gill Sans MT"/>
              </a:rPr>
              <a:t>- Calorimetry</a:t>
            </a:r>
          </a:p>
          <a:p>
            <a:r>
              <a:rPr lang="en-GB" sz="1900">
                <a:latin typeface="Gill Sans MT"/>
              </a:rPr>
              <a:t>- Microscopy</a:t>
            </a:r>
          </a:p>
          <a:p>
            <a:r>
              <a:rPr lang="en-GB" sz="1900">
                <a:latin typeface="Gill Sans MT"/>
              </a:rPr>
              <a:t>- Diffraction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D77C9-C53E-1D8F-A558-D18E095C8193}"/>
              </a:ext>
            </a:extLst>
          </p:cNvPr>
          <p:cNvSpPr txBox="1"/>
          <p:nvPr/>
        </p:nvSpPr>
        <p:spPr>
          <a:xfrm>
            <a:off x="6191693" y="86428"/>
            <a:ext cx="5397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>
              <a:latin typeface="Gill Sans MT"/>
            </a:endParaRPr>
          </a:p>
          <a:p>
            <a:r>
              <a:rPr lang="en-GB">
                <a:latin typeface="Gill Sans MT"/>
              </a:rPr>
              <a:t>🎓 </a:t>
            </a:r>
            <a:r>
              <a:rPr lang="en-GB" b="1">
                <a:latin typeface="Gill Sans MT"/>
              </a:rPr>
              <a:t>Teaching Block One (September - December)</a:t>
            </a:r>
          </a:p>
          <a:p>
            <a:r>
              <a:rPr lang="en-GB">
                <a:latin typeface="Gill Sans MT"/>
              </a:rPr>
              <a:t>- 20 Credits | 3 Lectures per week + Problem Class</a:t>
            </a:r>
            <a:endParaRPr lang="en-US">
              <a:latin typeface="Gill Sans M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178B4-99BA-0AEA-E8FE-218743611D87}"/>
              </a:ext>
            </a:extLst>
          </p:cNvPr>
          <p:cNvGrpSpPr/>
          <p:nvPr/>
        </p:nvGrpSpPr>
        <p:grpSpPr>
          <a:xfrm>
            <a:off x="8860838" y="3980380"/>
            <a:ext cx="3331161" cy="2877620"/>
            <a:chOff x="8860838" y="3980380"/>
            <a:chExt cx="3331161" cy="28776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ADA66E-4051-9381-513E-0F8FF5F8F9EC}"/>
                </a:ext>
              </a:extLst>
            </p:cNvPr>
            <p:cNvSpPr txBox="1"/>
            <p:nvPr/>
          </p:nvSpPr>
          <p:spPr>
            <a:xfrm>
              <a:off x="8864915" y="3980380"/>
              <a:ext cx="3297602" cy="6771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r">
                <a:spcBef>
                  <a:spcPts val="1080"/>
                </a:spcBef>
              </a:pPr>
              <a:r>
                <a:rPr lang="en-GB" sz="1900">
                  <a:latin typeface="Gill Sans MT"/>
                </a:rPr>
                <a:t>✨ </a:t>
              </a:r>
              <a:r>
                <a:rPr lang="en-GB" sz="1900" b="1">
                  <a:latin typeface="Gill Sans MT"/>
                </a:rPr>
                <a:t>+ Planned Visit to the Diamond Light Source!</a:t>
              </a:r>
              <a:endParaRPr lang="en-US"/>
            </a:p>
          </p:txBody>
        </p:sp>
        <p:pic>
          <p:nvPicPr>
            <p:cNvPr id="8" name="Picture 2" descr="Before you Arrive - - Diamond Light Source">
              <a:extLst>
                <a:ext uri="{FF2B5EF4-FFF2-40B4-BE49-F238E27FC236}">
                  <a16:creationId xmlns:a16="http://schemas.microsoft.com/office/drawing/2014/main" id="{6B730632-3AC2-D3BB-6517-D5FC5A10F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0838" y="4636883"/>
              <a:ext cx="3331161" cy="222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58" y="140511"/>
            <a:ext cx="10515600" cy="1010093"/>
          </a:xfrm>
        </p:spPr>
        <p:txBody>
          <a:bodyPr/>
          <a:lstStyle/>
          <a:p>
            <a:r>
              <a:rPr lang="en-GB">
                <a:latin typeface="Gill Sans MT"/>
              </a:rPr>
              <a:t> What Will You Gain?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9025" y="761273"/>
            <a:ext cx="11204086" cy="50552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latin typeface="Gill Sans MT"/>
            </a:endParaRPr>
          </a:p>
          <a:p>
            <a:r>
              <a:rPr lang="en-US">
                <a:latin typeface="Gill Sans MT"/>
              </a:rPr>
              <a:t>🔬</a:t>
            </a:r>
            <a:r>
              <a:rPr lang="en-US" b="1">
                <a:latin typeface="Gill Sans MT"/>
              </a:rPr>
              <a:t> Explore the fascinating Physics </a:t>
            </a:r>
            <a:r>
              <a:rPr lang="en-US">
                <a:latin typeface="Gill Sans MT"/>
              </a:rPr>
              <a:t>behind real-world systems. </a:t>
            </a:r>
            <a:br>
              <a:rPr lang="en-US">
                <a:latin typeface="Gill Sans MT"/>
              </a:rPr>
            </a:br>
            <a:br>
              <a:rPr lang="en-US">
                <a:latin typeface="Gill Sans MT"/>
              </a:rPr>
            </a:br>
            <a:r>
              <a:rPr lang="en-US">
                <a:latin typeface="Gill Sans MT"/>
              </a:rPr>
              <a:t>  </a:t>
            </a:r>
            <a:r>
              <a:rPr lang="en-US" i="1">
                <a:latin typeface="Gill Sans MT"/>
              </a:rPr>
              <a:t>From </a:t>
            </a:r>
            <a:r>
              <a:rPr lang="en-US" b="1" i="1">
                <a:latin typeface="Gill Sans MT"/>
              </a:rPr>
              <a:t>liquid crystals</a:t>
            </a:r>
            <a:r>
              <a:rPr lang="en-US" i="1">
                <a:latin typeface="Gill Sans MT"/>
              </a:rPr>
              <a:t> and </a:t>
            </a:r>
            <a:r>
              <a:rPr lang="en-US" b="1" i="1">
                <a:latin typeface="Gill Sans MT"/>
              </a:rPr>
              <a:t>polymers</a:t>
            </a:r>
            <a:r>
              <a:rPr lang="en-US" i="1">
                <a:latin typeface="Gill Sans MT"/>
              </a:rPr>
              <a:t> to </a:t>
            </a:r>
            <a:r>
              <a:rPr lang="en-US" b="1" i="1">
                <a:latin typeface="Gill Sans MT"/>
              </a:rPr>
              <a:t>gels</a:t>
            </a:r>
            <a:r>
              <a:rPr lang="en-US" i="1">
                <a:latin typeface="Gill Sans MT"/>
              </a:rPr>
              <a:t> and </a:t>
            </a:r>
            <a:r>
              <a:rPr lang="en-US" b="1" i="1">
                <a:latin typeface="Gill Sans MT"/>
              </a:rPr>
              <a:t>active matter</a:t>
            </a:r>
            <a:r>
              <a:rPr lang="en-US" i="1">
                <a:latin typeface="Gill Sans MT"/>
              </a:rPr>
              <a:t>. </a:t>
            </a:r>
          </a:p>
          <a:p>
            <a:endParaRPr lang="en-US">
              <a:latin typeface="Gill Sans MT"/>
            </a:endParaRP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🎯 </a:t>
            </a:r>
            <a:r>
              <a:rPr lang="en-US" b="1">
                <a:latin typeface="Gill Sans MT"/>
              </a:rPr>
              <a:t>Master Powerful Methods</a:t>
            </a:r>
          </a:p>
          <a:p>
            <a:pPr marL="285750" indent="-285750">
              <a:spcBef>
                <a:spcPts val="720"/>
              </a:spcBef>
              <a:buFont typeface="Arial"/>
              <a:buChar char="•"/>
            </a:pPr>
            <a:r>
              <a:rPr lang="en-US">
                <a:latin typeface="Gill Sans MT"/>
              </a:rPr>
              <a:t>Understand how </a:t>
            </a:r>
            <a:r>
              <a:rPr lang="en-US" b="1">
                <a:latin typeface="Gill Sans MT"/>
              </a:rPr>
              <a:t>microscopic interactions</a:t>
            </a:r>
            <a:r>
              <a:rPr lang="en-US">
                <a:latin typeface="Gill Sans MT"/>
              </a:rPr>
              <a:t> shape the </a:t>
            </a:r>
            <a:r>
              <a:rPr lang="en-US" b="1">
                <a:latin typeface="Gill Sans MT"/>
              </a:rPr>
              <a:t>macroscopic </a:t>
            </a:r>
            <a:r>
              <a:rPr lang="en-US">
                <a:latin typeface="Gill Sans MT"/>
              </a:rPr>
              <a:t>world</a:t>
            </a:r>
          </a:p>
          <a:p>
            <a:pPr marL="285750" indent="-285750">
              <a:spcBef>
                <a:spcPts val="720"/>
              </a:spcBef>
              <a:buFont typeface="Arial"/>
              <a:buChar char="•"/>
            </a:pPr>
            <a:r>
              <a:rPr lang="en-US">
                <a:latin typeface="Gill Sans MT"/>
              </a:rPr>
              <a:t>Learn concepts and techniques that find application in </a:t>
            </a:r>
            <a:r>
              <a:rPr lang="en-US" b="1">
                <a:latin typeface="Gill Sans MT"/>
              </a:rPr>
              <a:t>finance</a:t>
            </a:r>
            <a:r>
              <a:rPr lang="en-US">
                <a:latin typeface="Gill Sans MT"/>
              </a:rPr>
              <a:t>, </a:t>
            </a:r>
            <a:r>
              <a:rPr lang="en-US" b="1">
                <a:latin typeface="Gill Sans MT"/>
              </a:rPr>
              <a:t>geophysics</a:t>
            </a:r>
            <a:r>
              <a:rPr lang="en-US">
                <a:latin typeface="Gill Sans MT"/>
              </a:rPr>
              <a:t>, </a:t>
            </a:r>
            <a:r>
              <a:rPr lang="en-US" b="1">
                <a:latin typeface="Gill Sans MT"/>
              </a:rPr>
              <a:t>AI</a:t>
            </a:r>
            <a:r>
              <a:rPr lang="en-US">
                <a:latin typeface="Gill Sans MT"/>
              </a:rPr>
              <a:t>, </a:t>
            </a:r>
            <a:r>
              <a:rPr lang="en-US" b="1">
                <a:latin typeface="Gill Sans MT"/>
              </a:rPr>
              <a:t>neuroscience</a:t>
            </a:r>
            <a:r>
              <a:rPr lang="en-US">
                <a:latin typeface="Gill Sans MT"/>
              </a:rPr>
              <a:t>, and more</a:t>
            </a:r>
            <a:br>
              <a:rPr lang="en-US">
                <a:latin typeface="Gill Sans MT"/>
              </a:rPr>
            </a:br>
            <a:endParaRPr lang="en-US">
              <a:latin typeface="Gill Sans MT"/>
            </a:endParaRP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🔥 </a:t>
            </a:r>
            <a:r>
              <a:rPr lang="en-US" b="1">
                <a:latin typeface="Gill Sans MT"/>
              </a:rPr>
              <a:t>Boost Your Skill Set!</a:t>
            </a: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✅ </a:t>
            </a:r>
            <a:r>
              <a:rPr lang="en-US" i="1">
                <a:latin typeface="Gill Sans MT"/>
              </a:rPr>
              <a:t>Mathematical tools </a:t>
            </a: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✅ </a:t>
            </a:r>
            <a:r>
              <a:rPr lang="en-US" i="1">
                <a:latin typeface="Gill Sans MT"/>
              </a:rPr>
              <a:t>Problem-Solving</a:t>
            </a: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✅ </a:t>
            </a:r>
            <a:r>
              <a:rPr lang="en-US" i="1">
                <a:latin typeface="Gill Sans MT"/>
              </a:rPr>
              <a:t>Computational methods</a:t>
            </a: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✅ </a:t>
            </a:r>
            <a:r>
              <a:rPr lang="en-US" i="1">
                <a:latin typeface="Gill Sans MT"/>
              </a:rPr>
              <a:t>Effective Communication</a:t>
            </a:r>
          </a:p>
          <a:p>
            <a:pPr>
              <a:spcBef>
                <a:spcPts val="720"/>
              </a:spcBef>
            </a:pPr>
            <a:r>
              <a:rPr lang="en-US">
                <a:latin typeface="Gill Sans MT"/>
              </a:rPr>
              <a:t>✅ </a:t>
            </a:r>
            <a:r>
              <a:rPr lang="en-US" i="1">
                <a:latin typeface="Gill Sans MT"/>
              </a:rPr>
              <a:t>Teamwork &amp; Collaboration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📊 Assessment Breakdown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7888" y="1712779"/>
            <a:ext cx="10376559" cy="216982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endParaRPr lang="en-GB" sz="2000" dirty="0"/>
          </a:p>
          <a:p>
            <a:pPr>
              <a:spcBef>
                <a:spcPts val="1440"/>
              </a:spcBef>
            </a:pPr>
            <a:r>
              <a:rPr lang="en-GB" sz="2000" dirty="0"/>
              <a:t>🖥️ </a:t>
            </a:r>
            <a:r>
              <a:rPr lang="en-GB" sz="2000" b="1" dirty="0"/>
              <a:t>Computational investigations </a:t>
            </a:r>
            <a:r>
              <a:rPr lang="en-GB" sz="2000" dirty="0"/>
              <a:t>- 2 Assignments (25% each)</a:t>
            </a:r>
          </a:p>
          <a:p>
            <a:pPr>
              <a:spcBef>
                <a:spcPts val="1440"/>
              </a:spcBef>
            </a:pPr>
            <a:r>
              <a:rPr lang="en-GB" sz="2000" dirty="0"/>
              <a:t>📖</a:t>
            </a:r>
            <a:r>
              <a:rPr lang="en-GB" sz="2000" b="1" dirty="0"/>
              <a:t> Final Exam </a:t>
            </a:r>
            <a:r>
              <a:rPr lang="en-GB" sz="2000" dirty="0"/>
              <a:t>– Covering all lecture material (50%)</a:t>
            </a:r>
            <a:br>
              <a:rPr lang="en-GB" sz="2000" dirty="0"/>
            </a:br>
            <a:endParaRPr lang="en-GB" sz="2000" dirty="0"/>
          </a:p>
          <a:p>
            <a:pPr>
              <a:spcBef>
                <a:spcPts val="1440"/>
              </a:spcBef>
            </a:pPr>
            <a:r>
              <a:rPr lang="en-GB" sz="2000" dirty="0"/>
              <a:t>📌 </a:t>
            </a:r>
            <a:r>
              <a:rPr lang="en-GB" sz="2000" b="1" dirty="0"/>
              <a:t>Total: 100% Assessment </a:t>
            </a:r>
            <a:r>
              <a:rPr lang="en-GB" sz="2000" dirty="0"/>
              <a:t>– Equally balanced between coursework and final examination.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Macintosh PowerPoint</Application>
  <PresentationFormat>Widescreen</PresentationFormat>
  <Paragraphs>75</Paragraphs>
  <Slides>7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Didot</vt:lpstr>
      <vt:lpstr>Gill Sans MT</vt:lpstr>
      <vt:lpstr>Office Theme</vt:lpstr>
      <vt:lpstr>PowerPoint Presentation</vt:lpstr>
      <vt:lpstr>PowerPoint Presentation</vt:lpstr>
      <vt:lpstr>Unifying concepts</vt:lpstr>
      <vt:lpstr>A closer look at universality</vt:lpstr>
      <vt:lpstr>📚 Course Structure</vt:lpstr>
      <vt:lpstr> What Will You Gain?</vt:lpstr>
      <vt:lpstr>📊 Assessment Breakdown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Nigel Wilding</dc:creator>
  <cp:lastModifiedBy>Nigel Wilding</cp:lastModifiedBy>
  <cp:revision>4</cp:revision>
  <cp:lastPrinted>2025-03-19T13:51:12Z</cp:lastPrinted>
  <dcterms:created xsi:type="dcterms:W3CDTF">2025-03-13T11:26:02Z</dcterms:created>
  <dcterms:modified xsi:type="dcterms:W3CDTF">2025-07-03T19:09:22Z</dcterms:modified>
</cp:coreProperties>
</file>